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462" r:id="rId3"/>
    <p:sldId id="1461" r:id="rId4"/>
    <p:sldId id="256" r:id="rId5"/>
    <p:sldId id="1464" r:id="rId6"/>
    <p:sldId id="1465" r:id="rId7"/>
    <p:sldId id="1463" r:id="rId8"/>
    <p:sldId id="1448" r:id="rId9"/>
    <p:sldId id="1472" r:id="rId10"/>
    <p:sldId id="1473" r:id="rId11"/>
    <p:sldId id="1474" r:id="rId12"/>
    <p:sldId id="1471" r:id="rId13"/>
    <p:sldId id="1475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66C485-1080-414D-A9B9-E6237B812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0E308C-E7CF-40E1-93D3-676E25FE8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ADBE21-633D-409E-8A98-799A6530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99B-5C2D-4F35-B419-5A0052300A7A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0E019B-6EDF-4DAE-98E2-6D9A405B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DA0BBC-0E12-4F1A-A009-067BE2EC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BED2-E5C8-43F5-BE0A-8A26E785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63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42C826-3E76-4680-8BFE-04547806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7FFE2B2-1008-4EA4-9A89-E68365835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598271-D6E4-455A-9420-D4F4B776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99B-5C2D-4F35-B419-5A0052300A7A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8B731A-181E-481A-BD4B-CB7A01EC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33834E-6CF4-4410-8A4B-70320F76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BED2-E5C8-43F5-BE0A-8A26E785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17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E1ABC97-E4B6-4269-AC7C-4F8F70793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566A4F-82E8-4B1C-9368-915AD6087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4EC76F-192C-4C0C-9F73-2F13B6D1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99B-5C2D-4F35-B419-5A0052300A7A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245DFC-5007-47E6-B711-380AE5EA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FFF8D6-78CD-455C-81AE-EBD73BA9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BED2-E5C8-43F5-BE0A-8A26E785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69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A6A1E-A333-4929-B976-BC5C0516B528}" type="datetime1">
              <a:rPr lang="it-IT" smtClean="0"/>
              <a:t>23/05/2022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6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4B3BF-540B-4136-AD9F-F95AC919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93A087-BF3D-4611-9BA4-F068FBB8B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E637D4-6B9D-4375-90B3-933CE415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99B-5C2D-4F35-B419-5A0052300A7A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93FB99-9186-4A68-B75A-81CFC517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DAEC3F-EA4D-4C5A-89C4-6E05722C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BED2-E5C8-43F5-BE0A-8A26E785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42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3EB855-5EBB-48F8-B33F-7698EC07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BC2F06-7464-4375-A150-A4CEC86BA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71DA56-974F-4C50-A6EB-7AD68B10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99B-5C2D-4F35-B419-5A0052300A7A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560245-F9F8-4691-956D-D3AF9DF2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5D18A3-3402-4078-99EA-E6B871C1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BED2-E5C8-43F5-BE0A-8A26E785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56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63252-7768-4590-A20B-99234CB7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A3A3CF-0782-4634-B02F-88B8A0919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357EA1-DED2-4309-A2E9-338C773E2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9895C2-44AA-44CB-93C2-58C0805C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99B-5C2D-4F35-B419-5A0052300A7A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C15B9F-18A5-40FD-9850-F89FA761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866763-1AC5-4EF3-9B34-D4588330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BED2-E5C8-43F5-BE0A-8A26E785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4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02101-C7E0-40FA-BB99-448BE33D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E12E2C-4F55-43DF-8FA5-E8184608D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52A2B6-4C38-4BFF-82EA-D0A355E83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FD786DC-DAF8-492F-BE65-68C714EB6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328A341-2A31-41D7-BE85-E3AC4F2CC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E3D11FB-1628-441C-9833-2905F4FE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99B-5C2D-4F35-B419-5A0052300A7A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981DED8-D6AF-4E62-80F7-0D7E2FC0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32F6DF3-10F6-474C-B0F0-1D14600B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BED2-E5C8-43F5-BE0A-8A26E785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83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AA0038-6433-4D33-A364-ECE102C6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7FA2DCC-6AFF-4626-AD6A-86720B89F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99B-5C2D-4F35-B419-5A0052300A7A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34F7B0-9CFB-4693-9ABE-F475ABBB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3F3AC7-C5E2-4790-9717-A6980806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BED2-E5C8-43F5-BE0A-8A26E785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2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47CF1B-9C3D-4A1B-AC44-A6AE8C151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99B-5C2D-4F35-B419-5A0052300A7A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B01044E-6B18-47D6-8BF2-FE6E9C88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E88F02-EAB9-4F48-A1BE-9403D9E5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BED2-E5C8-43F5-BE0A-8A26E785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27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BBBEBB-D653-4433-B35C-520E0C17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4F8A0-42CF-4860-9C90-44B889529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6F3E60-E4E0-4BD5-9135-D036BB2C8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5E1BB1-A7E5-4F34-953E-5D3FCBB3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99B-5C2D-4F35-B419-5A0052300A7A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6F1CC1-7657-44D3-8C4F-7AD319EF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578ED1-D3EE-49F3-AFD3-13EC99DC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BED2-E5C8-43F5-BE0A-8A26E785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84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2BF2C3-A7B0-49E1-9E78-0FC892CB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486F1D4-8DC0-43E3-A0F2-3E8B74693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C0971C-F892-4E5B-80E3-612092319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E7BDCB-B1CB-4463-85AC-036F17F1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99B-5C2D-4F35-B419-5A0052300A7A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691FBA-1F2F-4F7E-A4D5-BB6F7EBD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0841C9-AE85-4F43-B37D-D4595536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BED2-E5C8-43F5-BE0A-8A26E785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30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BEF2617-8704-4716-B258-9D389239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12372A-5D3E-4E9C-9643-47A420A92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D3D64C-61E4-41F9-B995-41FC4B861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699B-5C2D-4F35-B419-5A0052300A7A}" type="datetimeFigureOut">
              <a:rPr lang="it-IT" smtClean="0"/>
              <a:t>23/05/2022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E15F2A-303E-4683-96B8-4DFC57DEE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D55F21-ABB8-4720-8B6D-1ED3F089C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BED2-E5C8-43F5-BE0A-8A26E785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63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87BB9D1-D4FF-4C8B-86EF-02F61AC30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3155" y="2576689"/>
            <a:ext cx="6178845" cy="4281311"/>
          </a:xfrm>
          <a:prstGeom prst="rect">
            <a:avLst/>
          </a:prstGeom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387A4BD1-DB86-4BF4-8BC9-7D7E863DA41D}"/>
              </a:ext>
            </a:extLst>
          </p:cNvPr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900" b="0" i="1" strike="noStrike" spc="-1" dirty="0">
                <a:solidFill>
                  <a:srgbClr val="FFFFFF"/>
                </a:solidFill>
                <a:latin typeface="Arial"/>
              </a:rPr>
              <a:t>The Lancet</a:t>
            </a:r>
            <a:r>
              <a:rPr lang="en-US" sz="900" b="0" strike="noStrike" spc="-1" dirty="0">
                <a:solidFill>
                  <a:srgbClr val="FFFFFF"/>
                </a:solidFill>
                <a:latin typeface="Arial"/>
              </a:rPr>
              <a:t> 2022 399814-823DOI: (10.1016/S0140-6736(22)00089-7)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CA3E00B-0B11-4560-947C-8D4E78D3B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29824" cy="257668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8A1D2BC-15DF-4D4F-9B86-78CAFAB64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340" y="4383969"/>
            <a:ext cx="3038475" cy="33337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D96D25D-A6B1-403F-B8D7-FCD888D93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62" y="5630655"/>
            <a:ext cx="61150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3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61BA24B-9603-DF8B-CE70-03EABC448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766" y="0"/>
            <a:ext cx="9553538" cy="4351338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C6B62B-FA45-C3BD-BAF5-92DF2A3378F1}"/>
              </a:ext>
            </a:extLst>
          </p:cNvPr>
          <p:cNvSpPr txBox="1"/>
          <p:nvPr/>
        </p:nvSpPr>
        <p:spPr>
          <a:xfrm>
            <a:off x="3144673" y="4461550"/>
            <a:ext cx="60937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⚠️  1 giovane su 4 a livello globale presenta sintomi di depressione clinicamente elevati, mentre 1 giovane su 5 presenta sintomi d'ansia clinicamente sostenuti. Un confronto di questi risultati con le stime </a:t>
            </a:r>
            <a:r>
              <a:rPr lang="it-IT" dirty="0" err="1"/>
              <a:t>prepandemiche</a:t>
            </a:r>
            <a:r>
              <a:rPr lang="it-IT" dirty="0"/>
              <a:t> (12,9% per la depressione e 11,6% per l'ansia) suggerisce che le difficoltà della salute mentale dei giovani durante la pandemia di COVID-19 sono probabilmente raddoppiate."</a:t>
            </a:r>
          </a:p>
        </p:txBody>
      </p:sp>
    </p:spTree>
    <p:extLst>
      <p:ext uri="{BB962C8B-B14F-4D97-AF65-F5344CB8AC3E}">
        <p14:creationId xmlns:p14="http://schemas.microsoft.com/office/powerpoint/2010/main" val="98760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8119E1C-ACD4-58EA-C845-2281B464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270" y="3615360"/>
            <a:ext cx="5907459" cy="3106162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658089-C138-5E7D-0212-6E16C162B34D}"/>
              </a:ext>
            </a:extLst>
          </p:cNvPr>
          <p:cNvSpPr txBox="1"/>
          <p:nvPr/>
        </p:nvSpPr>
        <p:spPr>
          <a:xfrm>
            <a:off x="1958200" y="136478"/>
            <a:ext cx="827559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⚠️  lo studio mira a valutare l'associazione tra il volume di arresti cardiaci e le chiamate per sindrome coronarica acuta al EMS nella popolazione di 16-39 anni con potenziali fattori, compresi i tassi di infezione e di vaccinazione per COVID-19.</a:t>
            </a:r>
          </a:p>
          <a:p>
            <a:r>
              <a:rPr lang="it-IT" sz="2800" dirty="0"/>
              <a:t>"Nel periodo gennaio-maggio 2021 è stato rilevato un aumento di oltre il 25% in entrambi i tipi di chiamata, rispetto agli anni 2019-2020."</a:t>
            </a:r>
          </a:p>
        </p:txBody>
      </p:sp>
    </p:spTree>
    <p:extLst>
      <p:ext uri="{BB962C8B-B14F-4D97-AF65-F5344CB8AC3E}">
        <p14:creationId xmlns:p14="http://schemas.microsoft.com/office/powerpoint/2010/main" val="210526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3F0A02A-FD3E-4E01-A68E-1C6C10785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306" y="2092036"/>
            <a:ext cx="5553799" cy="255474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F0A9CACE-1709-4E7A-8EA2-2D55A3D7A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2191360"/>
            <a:ext cx="5294715" cy="24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23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4CDB79F-B6A2-8AE0-21B1-BE70B4E84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7027" y="1689148"/>
            <a:ext cx="5005372" cy="4351338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E8FB6F-5A3E-0D6C-EFA0-7D65AE30259B}"/>
              </a:ext>
            </a:extLst>
          </p:cNvPr>
          <p:cNvSpPr txBox="1"/>
          <p:nvPr/>
        </p:nvSpPr>
        <p:spPr>
          <a:xfrm>
            <a:off x="141027" y="2018157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https://www.nature.com/articles/s41385-022-00511-0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 guariti da COVID-19 hanno prodotto </a:t>
            </a:r>
            <a:r>
              <a:rPr lang="it-IT" dirty="0" err="1"/>
              <a:t>IgA</a:t>
            </a:r>
            <a:r>
              <a:rPr lang="it-IT" dirty="0"/>
              <a:t> (anticorpi di classe A), che sono quelli che bloccano il virus nel naso o in bocca, prima che entri nel corpo. </a:t>
            </a:r>
          </a:p>
          <a:p>
            <a:endParaRPr lang="it-IT" dirty="0"/>
          </a:p>
          <a:p>
            <a:r>
              <a:rPr lang="it-IT" dirty="0"/>
              <a:t>Gli inoculati coi cosiddetti “vaccini” a mRNA hanno anticorpi IgG (interni) ma poco o nulla </a:t>
            </a:r>
            <a:r>
              <a:rPr lang="it-IT" dirty="0" err="1"/>
              <a:t>IgA</a:t>
            </a:r>
            <a:r>
              <a:rPr lang="it-IT" dirty="0"/>
              <a:t>. Il che significa in poche parole che il virus può vivere e proliferare nel naso e in bocca e può essere diffuso alle altre persone.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641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28878CD-03C2-42EA-A878-B5B7EE526D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8C1F8D0-891E-40AA-B928-6FEF42BFA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40" y="331406"/>
            <a:ext cx="6222889" cy="6156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A79340-980F-4E9A-8C7F-3309348AEF65}"/>
              </a:ext>
            </a:extLst>
          </p:cNvPr>
          <p:cNvSpPr txBox="1"/>
          <p:nvPr/>
        </p:nvSpPr>
        <p:spPr>
          <a:xfrm>
            <a:off x="7889674" y="409075"/>
            <a:ext cx="2784993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La protezione da una</a:t>
            </a:r>
          </a:p>
          <a:p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infezione di ogni</a:t>
            </a:r>
          </a:p>
          <a:p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gravità </a:t>
            </a:r>
            <a:r>
              <a:rPr lang="it-IT" sz="2000" dirty="0"/>
              <a:t>in Svezia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è più statistica-</a:t>
            </a:r>
          </a:p>
          <a:p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mente significativa </a:t>
            </a:r>
            <a:r>
              <a:rPr lang="it-IT" sz="2000" dirty="0"/>
              <a:t>a</a:t>
            </a:r>
          </a:p>
          <a:p>
            <a:r>
              <a:rPr lang="it-IT" sz="2000" dirty="0"/>
              <a:t>   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mesi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/>
              <a:t>è 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nulla a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mesi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/>
              <a:t>è 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tendenzialmente</a:t>
            </a:r>
          </a:p>
          <a:p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negativa</a:t>
            </a:r>
            <a:r>
              <a:rPr lang="it-IT" sz="2000" dirty="0"/>
              <a:t>, cioè </a:t>
            </a:r>
            <a:r>
              <a:rPr lang="it-IT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sotto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protezione dei </a:t>
            </a:r>
          </a:p>
          <a:p>
            <a:r>
              <a:rPr lang="it-IT" sz="2000" dirty="0">
                <a:solidFill>
                  <a:srgbClr val="FF0000"/>
                </a:solidFill>
              </a:rPr>
              <a:t>    </a:t>
            </a:r>
            <a:r>
              <a:rPr lang="it-IT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vaccinati</a:t>
            </a:r>
            <a:r>
              <a:rPr lang="it-IT" sz="2000" dirty="0"/>
              <a:t>, 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mesi</a:t>
            </a:r>
          </a:p>
          <a:p>
            <a:pPr>
              <a:spcBef>
                <a:spcPts val="600"/>
              </a:spcBef>
            </a:pPr>
            <a:r>
              <a:rPr lang="it-IT" sz="2000" dirty="0"/>
              <a:t> sebbene tra i non vacci-</a:t>
            </a:r>
          </a:p>
          <a:p>
            <a:r>
              <a:rPr lang="it-IT" sz="2000" dirty="0"/>
              <a:t> nati abbiano espressa-</a:t>
            </a:r>
          </a:p>
          <a:p>
            <a:r>
              <a:rPr lang="it-IT" sz="2000" dirty="0"/>
              <a:t> mente escluso tutti i</a:t>
            </a:r>
          </a:p>
          <a:p>
            <a:r>
              <a:rPr lang="it-IT" sz="2000" dirty="0"/>
              <a:t> soggetti con una prece-</a:t>
            </a:r>
          </a:p>
          <a:p>
            <a:r>
              <a:rPr lang="it-IT" sz="2000" dirty="0"/>
              <a:t> dente infezione.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CB0072-9821-4026-9345-D11DF5B463AD}"/>
              </a:ext>
            </a:extLst>
          </p:cNvPr>
          <p:cNvSpPr txBox="1"/>
          <p:nvPr/>
        </p:nvSpPr>
        <p:spPr>
          <a:xfrm>
            <a:off x="3809578" y="385010"/>
            <a:ext cx="413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(NB: follow-up solo al 4 ottobre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sz="1650" dirty="0">
                <a:latin typeface="Arial Black" panose="020B0A04020102020204" pitchFamily="34" charset="0"/>
                <a:sym typeface="Wingdings" panose="05000000000000000000" pitchFamily="2" charset="2"/>
              </a:rPr>
              <a:t>Delta</a:t>
            </a:r>
            <a:r>
              <a:rPr lang="it-IT" dirty="0">
                <a:sym typeface="Wingdings" panose="05000000000000000000" pitchFamily="2" charset="2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646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C77CA21-856E-498E-90C7-262B881F92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463213" y="6492876"/>
            <a:ext cx="2057400" cy="365125"/>
          </a:xfrm>
        </p:spPr>
        <p:txBody>
          <a:bodyPr/>
          <a:lstStyle/>
          <a:p>
            <a:fld id="{B6F15528-21DE-4FAA-801E-634DDDAF4B2B}" type="slidenum">
              <a:rPr lang="it-IT" smtClean="0"/>
              <a:t>3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95AFB5-00D2-4139-A254-667A9C6B5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256" y="124480"/>
            <a:ext cx="7713552" cy="203703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846039F-4F66-48FD-B912-606A34AAA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636" y="3348604"/>
            <a:ext cx="8244000" cy="17233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BD8F2BA-662B-4393-8A21-581779A849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7"/>
          <a:stretch/>
        </p:blipFill>
        <p:spPr>
          <a:xfrm>
            <a:off x="2337632" y="5289256"/>
            <a:ext cx="8330368" cy="12886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484A5B9-3B65-40EF-9825-17F985663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627" y="2409417"/>
            <a:ext cx="8216671" cy="1152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9FEF35B-42BC-441E-9E35-D7CD2C5E1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397" y="1257498"/>
            <a:ext cx="1645710" cy="28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B9EA7E-245A-42F7-A4A0-DE33705F34C7}"/>
              </a:ext>
            </a:extLst>
          </p:cNvPr>
          <p:cNvSpPr txBox="1"/>
          <p:nvPr/>
        </p:nvSpPr>
        <p:spPr>
          <a:xfrm>
            <a:off x="6841951" y="826716"/>
            <a:ext cx="31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(NB: fino a 4 ottobre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>
                <a:latin typeface="Arial Black" panose="020B0A04020102020204" pitchFamily="34" charset="0"/>
                <a:sym typeface="Wingdings" panose="05000000000000000000" pitchFamily="2" charset="2"/>
              </a:rPr>
              <a:t>Delta</a:t>
            </a:r>
            <a:r>
              <a:rPr lang="it-IT" dirty="0">
                <a:sym typeface="Wingdings" panose="05000000000000000000" pitchFamily="2" charset="2"/>
              </a:rPr>
              <a:t>)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B856D0-5913-4D80-A8A6-80ED380A5D9F}"/>
              </a:ext>
            </a:extLst>
          </p:cNvPr>
          <p:cNvSpPr txBox="1"/>
          <p:nvPr/>
        </p:nvSpPr>
        <p:spPr>
          <a:xfrm>
            <a:off x="1608222" y="3922295"/>
            <a:ext cx="894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600" dirty="0"/>
              <a:t>1-2 mesi</a:t>
            </a:r>
          </a:p>
          <a:p>
            <a:pPr>
              <a:lnSpc>
                <a:spcPct val="90000"/>
              </a:lnSpc>
            </a:pPr>
            <a:r>
              <a:rPr lang="it-IT" sz="1600" dirty="0"/>
              <a:t>2-4 mesi</a:t>
            </a:r>
          </a:p>
          <a:p>
            <a:pPr>
              <a:lnSpc>
                <a:spcPct val="90000"/>
              </a:lnSpc>
            </a:pPr>
            <a:r>
              <a:rPr lang="it-IT" sz="1600" dirty="0"/>
              <a:t>4-6 mesi</a:t>
            </a:r>
          </a:p>
          <a:p>
            <a:pPr>
              <a:lnSpc>
                <a:spcPct val="90000"/>
              </a:lnSpc>
            </a:pPr>
            <a:r>
              <a:rPr lang="it-IT" sz="1600" dirty="0"/>
              <a:t>6-7 mesi</a:t>
            </a:r>
          </a:p>
          <a:p>
            <a:pPr>
              <a:lnSpc>
                <a:spcPct val="90000"/>
              </a:lnSpc>
            </a:pPr>
            <a:r>
              <a:rPr lang="it-IT" sz="1600" dirty="0"/>
              <a:t>&gt; 7 mesi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3CBF45-4DC7-4109-87B8-6DECFB4B0206}"/>
              </a:ext>
            </a:extLst>
          </p:cNvPr>
          <p:cNvSpPr txBox="1"/>
          <p:nvPr/>
        </p:nvSpPr>
        <p:spPr>
          <a:xfrm>
            <a:off x="1592174" y="5855369"/>
            <a:ext cx="89479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600" dirty="0"/>
              <a:t>1-2 mesi</a:t>
            </a:r>
          </a:p>
          <a:p>
            <a:pPr>
              <a:lnSpc>
                <a:spcPct val="90000"/>
              </a:lnSpc>
            </a:pPr>
            <a:r>
              <a:rPr lang="it-IT" sz="1600" dirty="0"/>
              <a:t>2-4 mesi</a:t>
            </a:r>
          </a:p>
          <a:p>
            <a:pPr>
              <a:lnSpc>
                <a:spcPct val="90000"/>
              </a:lnSpc>
            </a:pPr>
            <a:r>
              <a:rPr lang="it-IT" sz="1600" dirty="0"/>
              <a:t>&gt; 4 mesi</a:t>
            </a:r>
          </a:p>
        </p:txBody>
      </p:sp>
      <p:sp>
        <p:nvSpPr>
          <p:cNvPr id="11" name="Stella a 32 punte 10">
            <a:extLst>
              <a:ext uri="{FF2B5EF4-FFF2-40B4-BE49-F238E27FC236}">
                <a16:creationId xmlns:a16="http://schemas.microsoft.com/office/drawing/2014/main" id="{C94045A4-F7AA-4F38-914C-1A6822FE4BEE}"/>
              </a:ext>
            </a:extLst>
          </p:cNvPr>
          <p:cNvSpPr/>
          <p:nvPr/>
        </p:nvSpPr>
        <p:spPr>
          <a:xfrm>
            <a:off x="9224212" y="6287578"/>
            <a:ext cx="1600200" cy="302368"/>
          </a:xfrm>
          <a:prstGeom prst="star32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tella a 32 punte 11">
            <a:extLst>
              <a:ext uri="{FF2B5EF4-FFF2-40B4-BE49-F238E27FC236}">
                <a16:creationId xmlns:a16="http://schemas.microsoft.com/office/drawing/2014/main" id="{BDFCB730-D409-4500-8958-0370700CDC08}"/>
              </a:ext>
            </a:extLst>
          </p:cNvPr>
          <p:cNvSpPr/>
          <p:nvPr/>
        </p:nvSpPr>
        <p:spPr>
          <a:xfrm>
            <a:off x="9306839" y="4779587"/>
            <a:ext cx="1466447" cy="367101"/>
          </a:xfrm>
          <a:prstGeom prst="star32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tella a 32 punte 12">
            <a:extLst>
              <a:ext uri="{FF2B5EF4-FFF2-40B4-BE49-F238E27FC236}">
                <a16:creationId xmlns:a16="http://schemas.microsoft.com/office/drawing/2014/main" id="{178504D7-2C18-48A1-B07E-40FCC9EDF4DD}"/>
              </a:ext>
            </a:extLst>
          </p:cNvPr>
          <p:cNvSpPr/>
          <p:nvPr/>
        </p:nvSpPr>
        <p:spPr>
          <a:xfrm>
            <a:off x="1325871" y="4775571"/>
            <a:ext cx="2099118" cy="367101"/>
          </a:xfrm>
          <a:prstGeom prst="star32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tella a 32 punte 13">
            <a:extLst>
              <a:ext uri="{FF2B5EF4-FFF2-40B4-BE49-F238E27FC236}">
                <a16:creationId xmlns:a16="http://schemas.microsoft.com/office/drawing/2014/main" id="{D1E1C1A3-BA9F-4EFD-B2E8-261A4B80FF40}"/>
              </a:ext>
            </a:extLst>
          </p:cNvPr>
          <p:cNvSpPr/>
          <p:nvPr/>
        </p:nvSpPr>
        <p:spPr>
          <a:xfrm>
            <a:off x="1285764" y="6251453"/>
            <a:ext cx="2099118" cy="367101"/>
          </a:xfrm>
          <a:prstGeom prst="star32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37B477D-3FF3-4F2F-AD95-7F08A07C4642}"/>
              </a:ext>
            </a:extLst>
          </p:cNvPr>
          <p:cNvCxnSpPr>
            <a:cxnSpLocks/>
          </p:cNvCxnSpPr>
          <p:nvPr/>
        </p:nvCxnSpPr>
        <p:spPr>
          <a:xfrm>
            <a:off x="2287352" y="1155027"/>
            <a:ext cx="45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5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B8C1CB1-9424-46EF-A1AE-06E28544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2" y="1276652"/>
            <a:ext cx="3533773" cy="93344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5828F48-6F00-418C-9370-3C838CD62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94" y="4495800"/>
            <a:ext cx="6150566" cy="9225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0A80406-C868-45E7-B1D9-6AA99E703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622809"/>
            <a:ext cx="5426764" cy="546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7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DFC52CF-57A4-4489-9C26-DB7F14728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113" y="2890990"/>
            <a:ext cx="5271774" cy="3967010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61D2CB5-D32B-4866-B3EA-AB40CD5CE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0344" y="0"/>
            <a:ext cx="5828261" cy="25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8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07F0471-1AC2-463B-87D9-24169860E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71" y="1797050"/>
            <a:ext cx="6991254" cy="3604866"/>
          </a:xfrm>
          <a:prstGeom prst="rect">
            <a:avLst/>
          </a:prstGeom>
        </p:spPr>
      </p:pic>
      <p:pic>
        <p:nvPicPr>
          <p:cNvPr id="6" name="Immagine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AA1E857-581E-4C71-93C7-6EA222A97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70" y="3429000"/>
            <a:ext cx="5095874" cy="177197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4AB9CDF-A4D3-4C71-803F-F0EB2F99E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73" y="0"/>
            <a:ext cx="4791027" cy="16827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766027B-D96C-416F-82C7-FC2576339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" y="354002"/>
            <a:ext cx="64293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3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195694-C82B-40FC-BFBF-9BB4B44C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E3A4-CD26-4F31-9A4B-2CAE6E7A7505}" type="slidenum">
              <a:rPr lang="it-IT" smtClean="0"/>
              <a:t>7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A065C8F-C039-4E94-940F-B92C44094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1" t="35264" r="10658" b="20764"/>
          <a:stretch/>
        </p:blipFill>
        <p:spPr>
          <a:xfrm>
            <a:off x="2536791" y="-1"/>
            <a:ext cx="6497738" cy="1944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B595859A-7247-4909-A96F-77FA48939A97}"/>
              </a:ext>
            </a:extLst>
          </p:cNvPr>
          <p:cNvGrpSpPr/>
          <p:nvPr/>
        </p:nvGrpSpPr>
        <p:grpSpPr>
          <a:xfrm>
            <a:off x="2078157" y="1962570"/>
            <a:ext cx="7976941" cy="4884275"/>
            <a:chOff x="433133" y="1962569"/>
            <a:chExt cx="7976941" cy="4884275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4A562139-72D4-45F4-8DBE-CE9936737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26" t="13023" r="8026" b="9512"/>
            <a:stretch/>
          </p:blipFill>
          <p:spPr>
            <a:xfrm>
              <a:off x="505326" y="1962569"/>
              <a:ext cx="7904748" cy="3982452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EB774D2-4FC6-4D82-A701-3DC6F0D06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27" t="32448" r="11711" b="47659"/>
            <a:stretch/>
          </p:blipFill>
          <p:spPr>
            <a:xfrm>
              <a:off x="433133" y="5776573"/>
              <a:ext cx="7920000" cy="1070271"/>
            </a:xfrm>
            <a:prstGeom prst="rect">
              <a:avLst/>
            </a:prstGeom>
          </p:spPr>
        </p:pic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C76D14BD-4A8F-422A-BFFD-46D9B9BD4787}"/>
              </a:ext>
            </a:extLst>
          </p:cNvPr>
          <p:cNvSpPr>
            <a:spLocks noChangeAspect="1"/>
          </p:cNvSpPr>
          <p:nvPr/>
        </p:nvSpPr>
        <p:spPr>
          <a:xfrm>
            <a:off x="7965322" y="551185"/>
            <a:ext cx="1907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>
                <a:solidFill>
                  <a:srgbClr val="0071BA"/>
                </a:solidFill>
                <a:latin typeface="MetaProMedium-Italic"/>
              </a:rPr>
              <a:t>BMJ </a:t>
            </a:r>
            <a:r>
              <a:rPr lang="it-IT" sz="1400" dirty="0">
                <a:solidFill>
                  <a:srgbClr val="0071BA"/>
                </a:solidFill>
                <a:latin typeface="MetaProMedium-Regular"/>
              </a:rPr>
              <a:t>2022;376:e069052</a:t>
            </a:r>
            <a:endParaRPr lang="it-IT" sz="1400" dirty="0"/>
          </a:p>
        </p:txBody>
      </p:sp>
      <p:sp>
        <p:nvSpPr>
          <p:cNvPr id="8" name="Stella a 32 punte 7">
            <a:extLst>
              <a:ext uri="{FF2B5EF4-FFF2-40B4-BE49-F238E27FC236}">
                <a16:creationId xmlns:a16="http://schemas.microsoft.com/office/drawing/2014/main" id="{C00A4925-2D04-41B1-B8E2-F8483D79BCBD}"/>
              </a:ext>
            </a:extLst>
          </p:cNvPr>
          <p:cNvSpPr/>
          <p:nvPr/>
        </p:nvSpPr>
        <p:spPr>
          <a:xfrm rot="5400000">
            <a:off x="2799932" y="1567893"/>
            <a:ext cx="288000" cy="1044000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32 punte 8">
            <a:extLst>
              <a:ext uri="{FF2B5EF4-FFF2-40B4-BE49-F238E27FC236}">
                <a16:creationId xmlns:a16="http://schemas.microsoft.com/office/drawing/2014/main" id="{BA0AAB76-354E-462F-A593-207C8FEAA80A}"/>
              </a:ext>
            </a:extLst>
          </p:cNvPr>
          <p:cNvSpPr/>
          <p:nvPr/>
        </p:nvSpPr>
        <p:spPr>
          <a:xfrm rot="5400000">
            <a:off x="5821742" y="3208993"/>
            <a:ext cx="252000" cy="720000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tella a 32 punte 9">
            <a:extLst>
              <a:ext uri="{FF2B5EF4-FFF2-40B4-BE49-F238E27FC236}">
                <a16:creationId xmlns:a16="http://schemas.microsoft.com/office/drawing/2014/main" id="{0AD8B203-6992-4ABF-9C6C-6E7DD09F7524}"/>
              </a:ext>
            </a:extLst>
          </p:cNvPr>
          <p:cNvSpPr/>
          <p:nvPr/>
        </p:nvSpPr>
        <p:spPr>
          <a:xfrm rot="5400000">
            <a:off x="6663717" y="1572376"/>
            <a:ext cx="288000" cy="1044000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tella a 32 punte 10">
            <a:extLst>
              <a:ext uri="{FF2B5EF4-FFF2-40B4-BE49-F238E27FC236}">
                <a16:creationId xmlns:a16="http://schemas.microsoft.com/office/drawing/2014/main" id="{DAF6E147-743C-405A-B009-CF581D76F9E5}"/>
              </a:ext>
            </a:extLst>
          </p:cNvPr>
          <p:cNvSpPr/>
          <p:nvPr/>
        </p:nvSpPr>
        <p:spPr>
          <a:xfrm rot="5400000">
            <a:off x="9645186" y="3105900"/>
            <a:ext cx="252000" cy="720000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tella a 32 punte 11">
            <a:extLst>
              <a:ext uri="{FF2B5EF4-FFF2-40B4-BE49-F238E27FC236}">
                <a16:creationId xmlns:a16="http://schemas.microsoft.com/office/drawing/2014/main" id="{232ED446-C8E3-4F3C-AC17-9378E694EF79}"/>
              </a:ext>
            </a:extLst>
          </p:cNvPr>
          <p:cNvSpPr/>
          <p:nvPr/>
        </p:nvSpPr>
        <p:spPr>
          <a:xfrm rot="5400000">
            <a:off x="2849239" y="3553568"/>
            <a:ext cx="288000" cy="1044000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tella a 32 punte 12">
            <a:extLst>
              <a:ext uri="{FF2B5EF4-FFF2-40B4-BE49-F238E27FC236}">
                <a16:creationId xmlns:a16="http://schemas.microsoft.com/office/drawing/2014/main" id="{027124BE-21A7-4EA6-99A3-B8081AFA5B4F}"/>
              </a:ext>
            </a:extLst>
          </p:cNvPr>
          <p:cNvSpPr/>
          <p:nvPr/>
        </p:nvSpPr>
        <p:spPr>
          <a:xfrm rot="5400000">
            <a:off x="5790367" y="4710576"/>
            <a:ext cx="252000" cy="720000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04BD1A3-9DFC-4F02-AB7D-22A212EF326B}"/>
              </a:ext>
            </a:extLst>
          </p:cNvPr>
          <p:cNvCxnSpPr>
            <a:cxnSpLocks/>
          </p:cNvCxnSpPr>
          <p:nvPr/>
        </p:nvCxnSpPr>
        <p:spPr>
          <a:xfrm>
            <a:off x="2626665" y="3568993"/>
            <a:ext cx="3348000" cy="0"/>
          </a:xfrm>
          <a:prstGeom prst="line">
            <a:avLst/>
          </a:prstGeom>
          <a:ln w="20320">
            <a:solidFill>
              <a:srgbClr val="FF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F83E9C2-A4A9-4204-B52D-5FEB1A03507E}"/>
              </a:ext>
            </a:extLst>
          </p:cNvPr>
          <p:cNvCxnSpPr/>
          <p:nvPr/>
        </p:nvCxnSpPr>
        <p:spPr>
          <a:xfrm>
            <a:off x="6228240" y="798801"/>
            <a:ext cx="1600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252029D-8D36-4487-835E-52C1EB6B664E}"/>
              </a:ext>
            </a:extLst>
          </p:cNvPr>
          <p:cNvSpPr txBox="1"/>
          <p:nvPr/>
        </p:nvSpPr>
        <p:spPr>
          <a:xfrm>
            <a:off x="5398155" y="5848766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highlight>
                  <a:srgbClr val="C0C0C0"/>
                </a:highlight>
              </a:rPr>
              <a:t>&gt;6-7-8-9 mesi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4332466-791A-4429-9407-6B27FD1AB576}"/>
              </a:ext>
            </a:extLst>
          </p:cNvPr>
          <p:cNvCxnSpPr>
            <a:cxnSpLocks/>
          </p:cNvCxnSpPr>
          <p:nvPr/>
        </p:nvCxnSpPr>
        <p:spPr>
          <a:xfrm>
            <a:off x="6493069" y="3469899"/>
            <a:ext cx="3348000" cy="0"/>
          </a:xfrm>
          <a:prstGeom prst="line">
            <a:avLst/>
          </a:prstGeom>
          <a:ln w="20320">
            <a:solidFill>
              <a:srgbClr val="FF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33C81DF-6AE8-4CD1-9006-487ABD5F41D0}"/>
              </a:ext>
            </a:extLst>
          </p:cNvPr>
          <p:cNvSpPr txBox="1"/>
          <p:nvPr/>
        </p:nvSpPr>
        <p:spPr>
          <a:xfrm>
            <a:off x="9160033" y="5844750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highlight>
                  <a:srgbClr val="C0C0C0"/>
                </a:highlight>
              </a:rPr>
              <a:t>&gt;6-7-8-9 mesi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92A024B-34FE-41BE-B602-1805407D725F}"/>
              </a:ext>
            </a:extLst>
          </p:cNvPr>
          <p:cNvSpPr txBox="1"/>
          <p:nvPr/>
        </p:nvSpPr>
        <p:spPr>
          <a:xfrm>
            <a:off x="2078156" y="1140178"/>
            <a:ext cx="12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 </a:t>
            </a:r>
            <a:r>
              <a:rPr lang="it-IT" u="sng" dirty="0">
                <a:latin typeface="Arial Black" panose="020B0A04020102020204" pitchFamily="34" charset="0"/>
              </a:rPr>
              <a:t>Delta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B61CE43E-B600-4916-8434-526F28793143}"/>
              </a:ext>
            </a:extLst>
          </p:cNvPr>
          <p:cNvCxnSpPr/>
          <p:nvPr/>
        </p:nvCxnSpPr>
        <p:spPr>
          <a:xfrm>
            <a:off x="3836893" y="1917105"/>
            <a:ext cx="93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1AFDD4B-1973-4D8A-80E5-3D9382D5A001}"/>
              </a:ext>
            </a:extLst>
          </p:cNvPr>
          <p:cNvCxnSpPr/>
          <p:nvPr/>
        </p:nvCxnSpPr>
        <p:spPr>
          <a:xfrm>
            <a:off x="4836454" y="1921588"/>
            <a:ext cx="86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D224A74-792A-4ECE-8F7A-F59DF99B62A5}"/>
              </a:ext>
            </a:extLst>
          </p:cNvPr>
          <p:cNvCxnSpPr/>
          <p:nvPr/>
        </p:nvCxnSpPr>
        <p:spPr>
          <a:xfrm>
            <a:off x="7243482" y="1921588"/>
            <a:ext cx="93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30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60C2880-8096-4EE0-93AC-88DA197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E3A4-CD26-4F31-9A4B-2CAE6E7A7505}" type="slidenum">
              <a:rPr lang="it-IT" smtClean="0"/>
              <a:t>8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A085E5F-E239-40AB-B968-1F7C686E6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7" t="42272" r="13646" b="47048"/>
          <a:stretch/>
        </p:blipFill>
        <p:spPr>
          <a:xfrm>
            <a:off x="1574247" y="5822577"/>
            <a:ext cx="8851707" cy="6682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5325007-39E6-493D-B3CF-E5DC0D5AB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0060" r="6875" b="11550"/>
          <a:stretch/>
        </p:blipFill>
        <p:spPr>
          <a:xfrm>
            <a:off x="3070385" y="1398490"/>
            <a:ext cx="6961919" cy="4392000"/>
          </a:xfrm>
          <a:prstGeom prst="rect">
            <a:avLst/>
          </a:prstGeom>
        </p:spPr>
      </p:pic>
      <p:sp>
        <p:nvSpPr>
          <p:cNvPr id="5" name="Freccia circolare in su 4">
            <a:extLst>
              <a:ext uri="{FF2B5EF4-FFF2-40B4-BE49-F238E27FC236}">
                <a16:creationId xmlns:a16="http://schemas.microsoft.com/office/drawing/2014/main" id="{D5985EF0-DF65-492E-8D9E-74EE64E50946}"/>
              </a:ext>
            </a:extLst>
          </p:cNvPr>
          <p:cNvSpPr/>
          <p:nvPr/>
        </p:nvSpPr>
        <p:spPr>
          <a:xfrm rot="16011272">
            <a:off x="7507486" y="3113229"/>
            <a:ext cx="5669419" cy="520888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9CBD8E-AE11-46FA-94BC-469045676756}"/>
              </a:ext>
            </a:extLst>
          </p:cNvPr>
          <p:cNvSpPr txBox="1"/>
          <p:nvPr/>
        </p:nvSpPr>
        <p:spPr>
          <a:xfrm>
            <a:off x="1900518" y="448261"/>
            <a:ext cx="79115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dirty="0"/>
              <a:t>Incluse </a:t>
            </a:r>
            <a:r>
              <a:rPr lang="it-IT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persone con patologie</a:t>
            </a:r>
            <a:r>
              <a:rPr lang="it-IT" sz="2100" dirty="0"/>
              <a:t>, residenti in </a:t>
            </a:r>
            <a:r>
              <a:rPr lang="it-IT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riposo </a:t>
            </a:r>
            <a:r>
              <a:rPr lang="it-IT" sz="2100" dirty="0"/>
              <a:t>e </a:t>
            </a:r>
            <a:r>
              <a:rPr lang="it-IT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lungodegenti</a:t>
            </a:r>
            <a:r>
              <a:rPr lang="it-IT" sz="2100" dirty="0"/>
              <a:t>, </a:t>
            </a:r>
          </a:p>
          <a:p>
            <a:r>
              <a:rPr lang="it-IT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Immunocompromessi</a:t>
            </a:r>
            <a:r>
              <a:rPr lang="it-IT" sz="2100" dirty="0"/>
              <a:t>…</a:t>
            </a:r>
          </a:p>
        </p:txBody>
      </p:sp>
      <p:sp>
        <p:nvSpPr>
          <p:cNvPr id="8" name="Stella a 32 punte 7">
            <a:extLst>
              <a:ext uri="{FF2B5EF4-FFF2-40B4-BE49-F238E27FC236}">
                <a16:creationId xmlns:a16="http://schemas.microsoft.com/office/drawing/2014/main" id="{A161A959-CE1C-471C-9242-9CF4402387DB}"/>
              </a:ext>
            </a:extLst>
          </p:cNvPr>
          <p:cNvSpPr/>
          <p:nvPr/>
        </p:nvSpPr>
        <p:spPr>
          <a:xfrm rot="5400000">
            <a:off x="9192470" y="4320611"/>
            <a:ext cx="252000" cy="720000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EBAB268-1B4B-4D49-9480-A56156FA1916}"/>
              </a:ext>
            </a:extLst>
          </p:cNvPr>
          <p:cNvCxnSpPr>
            <a:cxnSpLocks/>
          </p:cNvCxnSpPr>
          <p:nvPr/>
        </p:nvCxnSpPr>
        <p:spPr>
          <a:xfrm>
            <a:off x="3352806" y="4685094"/>
            <a:ext cx="5940000" cy="0"/>
          </a:xfrm>
          <a:prstGeom prst="line">
            <a:avLst/>
          </a:prstGeom>
          <a:ln w="20320">
            <a:solidFill>
              <a:srgbClr val="FF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C5C94BC4-1DD7-47D5-9D71-2B4BD195E3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6237"/>
          <a:stretch/>
        </p:blipFill>
        <p:spPr>
          <a:xfrm>
            <a:off x="2553040" y="1714084"/>
            <a:ext cx="792000" cy="315583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0FCF8F7-4323-4D58-B4AC-69FC2D66F49F}"/>
              </a:ext>
            </a:extLst>
          </p:cNvPr>
          <p:cNvSpPr txBox="1"/>
          <p:nvPr/>
        </p:nvSpPr>
        <p:spPr>
          <a:xfrm>
            <a:off x="8464705" y="4957309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ighlight>
                  <a:srgbClr val="C0C0C0"/>
                </a:highlight>
              </a:rPr>
              <a:t>&gt;6-7 - 8-9 mesi</a:t>
            </a:r>
          </a:p>
        </p:txBody>
      </p:sp>
      <p:sp>
        <p:nvSpPr>
          <p:cNvPr id="7" name="Stella a 32 punte 6">
            <a:extLst>
              <a:ext uri="{FF2B5EF4-FFF2-40B4-BE49-F238E27FC236}">
                <a16:creationId xmlns:a16="http://schemas.microsoft.com/office/drawing/2014/main" id="{35125A20-F17C-4FEF-AB6A-76F06782ECEB}"/>
              </a:ext>
            </a:extLst>
          </p:cNvPr>
          <p:cNvSpPr/>
          <p:nvPr/>
        </p:nvSpPr>
        <p:spPr>
          <a:xfrm rot="5400000">
            <a:off x="3939676" y="331377"/>
            <a:ext cx="439865" cy="2689438"/>
          </a:xfrm>
          <a:prstGeom prst="star32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8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B226444-B5DF-9A58-104D-5FE8BCD1A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510" y="643466"/>
            <a:ext cx="659297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56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376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MetaProMedium-Italic</vt:lpstr>
      <vt:lpstr>MetaProMedium-Regular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Vanni Frajese</dc:creator>
  <cp:lastModifiedBy>Vanni Frajese</cp:lastModifiedBy>
  <cp:revision>11</cp:revision>
  <dcterms:created xsi:type="dcterms:W3CDTF">2022-03-03T12:16:08Z</dcterms:created>
  <dcterms:modified xsi:type="dcterms:W3CDTF">2022-05-23T19:19:35Z</dcterms:modified>
</cp:coreProperties>
</file>